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5"/>
    <p:restoredTop sz="94694"/>
  </p:normalViewPr>
  <p:slideViewPr>
    <p:cSldViewPr snapToGrid="0" snapToObjects="1">
      <p:cViewPr varScale="1">
        <p:scale>
          <a:sx n="103" d="100"/>
          <a:sy n="103" d="100"/>
        </p:scale>
        <p:origin x="176" y="5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ro.ie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portscapitalprogramme.ie/" TargetMode="External"/><Relationship Id="rId7" Type="http://schemas.openxmlformats.org/officeDocument/2006/relationships/hyperlink" Target="https://www.sportireland.ie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fencingireland.net/" TargetMode="External"/><Relationship Id="rId5" Type="http://schemas.openxmlformats.org/officeDocument/2006/relationships/hyperlink" Target="https://www.texacosupportforsport.com/competition-ended" TargetMode="External"/><Relationship Id="rId4" Type="http://schemas.openxmlformats.org/officeDocument/2006/relationships/hyperlink" Target="https://www.sportireland.ie/participation/local-sports-partnership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wang@fencingireland.ne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defRPr sz="10800" b="1">
                <a:solidFill>
                  <a:srgbClr val="FFFFFF"/>
                </a:solidFill>
              </a:defRPr>
            </a:pPr>
            <a:r>
              <a:rPr lang="en-US" dirty="0"/>
              <a:t>a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24150"/>
            <a:ext cx="6400800" cy="1752600"/>
          </a:xfrm>
        </p:spPr>
        <p:txBody>
          <a:bodyPr>
            <a:normAutofit fontScale="62500" lnSpcReduction="20000"/>
          </a:bodyPr>
          <a:lstStyle/>
          <a:p>
            <a:pPr>
              <a:defRPr sz="7200">
                <a:solidFill>
                  <a:srgbClr val="C8C8C8"/>
                </a:solidFill>
              </a:defRPr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How to Secure Funding and Grants for Your Fencing Club</a:t>
            </a:r>
            <a:endParaRPr dirty="0"/>
          </a:p>
        </p:txBody>
      </p:sp>
      <p:sp>
        <p:nvSpPr>
          <p:cNvPr id="4" name="Trapezoid 3"/>
          <p:cNvSpPr/>
          <p:nvPr/>
        </p:nvSpPr>
        <p:spPr>
          <a:xfrm>
            <a:off x="0" y="-1"/>
            <a:ext cx="9144000" cy="767255"/>
          </a:xfrm>
          <a:prstGeom prst="trapezoid">
            <a:avLst/>
          </a:prstGeom>
          <a:solidFill>
            <a:srgbClr val="2C663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5" name="Trapezoid 4"/>
          <p:cNvSpPr/>
          <p:nvPr/>
        </p:nvSpPr>
        <p:spPr>
          <a:xfrm>
            <a:off x="0" y="6400800"/>
            <a:ext cx="9144000" cy="457200"/>
          </a:xfrm>
          <a:prstGeom prst="trapezoid">
            <a:avLst/>
          </a:prstGeom>
          <a:solidFill>
            <a:srgbClr val="2C663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Fencing Ireland 2025</a:t>
            </a:r>
          </a:p>
        </p:txBody>
      </p:sp>
      <p:pic>
        <p:nvPicPr>
          <p:cNvPr id="6" name="Picture 5" descr="FI-Logo-top-whit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" y="91440"/>
            <a:ext cx="1828800" cy="52120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A75736E-51C5-5D00-71B6-3209BEA7F69C}"/>
              </a:ext>
            </a:extLst>
          </p:cNvPr>
          <p:cNvSpPr txBox="1"/>
          <p:nvPr/>
        </p:nvSpPr>
        <p:spPr>
          <a:xfrm>
            <a:off x="5276335" y="5524500"/>
            <a:ext cx="2496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Meng Wang 02/2025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D79ABE-E52A-9DDE-D224-A9130016D9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270B1-D898-F089-0CC2-B1D7124ADD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defRPr sz="10800" b="1">
                <a:solidFill>
                  <a:srgbClr val="FFFFFF"/>
                </a:solidFill>
              </a:defRPr>
            </a:pPr>
            <a:r>
              <a:rPr lang="en-US" dirty="0"/>
              <a:t>a</a:t>
            </a:r>
            <a:endParaRPr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C44BED-9E2D-FED3-338C-520364658E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4320" y="852979"/>
            <a:ext cx="6064696" cy="1277446"/>
          </a:xfrm>
        </p:spPr>
        <p:txBody>
          <a:bodyPr>
            <a:normAutofit fontScale="92500"/>
          </a:bodyPr>
          <a:lstStyle/>
          <a:p>
            <a:pPr>
              <a:defRPr sz="7200">
                <a:solidFill>
                  <a:srgbClr val="C8C8C8"/>
                </a:solidFill>
              </a:defRPr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Before Applying</a:t>
            </a:r>
            <a:endParaRPr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Trapezoid 3">
            <a:extLst>
              <a:ext uri="{FF2B5EF4-FFF2-40B4-BE49-F238E27FC236}">
                <a16:creationId xmlns:a16="http://schemas.microsoft.com/office/drawing/2014/main" id="{1C79A81A-7D44-D67D-7D53-1BE30344DCD9}"/>
              </a:ext>
            </a:extLst>
          </p:cNvPr>
          <p:cNvSpPr/>
          <p:nvPr/>
        </p:nvSpPr>
        <p:spPr>
          <a:xfrm>
            <a:off x="0" y="-1"/>
            <a:ext cx="9144000" cy="767255"/>
          </a:xfrm>
          <a:prstGeom prst="trapezoid">
            <a:avLst/>
          </a:prstGeom>
          <a:solidFill>
            <a:srgbClr val="2C663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5" name="Trapezoid 4">
            <a:extLst>
              <a:ext uri="{FF2B5EF4-FFF2-40B4-BE49-F238E27FC236}">
                <a16:creationId xmlns:a16="http://schemas.microsoft.com/office/drawing/2014/main" id="{7602DFBD-1DA1-BA38-FFF0-140B48ABE31F}"/>
              </a:ext>
            </a:extLst>
          </p:cNvPr>
          <p:cNvSpPr/>
          <p:nvPr/>
        </p:nvSpPr>
        <p:spPr>
          <a:xfrm>
            <a:off x="0" y="6400800"/>
            <a:ext cx="9144000" cy="457200"/>
          </a:xfrm>
          <a:prstGeom prst="trapezoid">
            <a:avLst/>
          </a:prstGeom>
          <a:solidFill>
            <a:srgbClr val="2C663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Fencing Ireland 2025</a:t>
            </a:r>
          </a:p>
        </p:txBody>
      </p:sp>
      <p:pic>
        <p:nvPicPr>
          <p:cNvPr id="6" name="Picture 5" descr="FI-Logo-top-white.png">
            <a:extLst>
              <a:ext uri="{FF2B5EF4-FFF2-40B4-BE49-F238E27FC236}">
                <a16:creationId xmlns:a16="http://schemas.microsoft.com/office/drawing/2014/main" id="{815BC4C9-50B7-F0CB-62C6-E8952DC1EA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" y="91440"/>
            <a:ext cx="1828800" cy="52120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DE9C05D-8FA6-4FA2-0100-7324F30A782F}"/>
              </a:ext>
            </a:extLst>
          </p:cNvPr>
          <p:cNvSpPr txBox="1"/>
          <p:nvPr/>
        </p:nvSpPr>
        <p:spPr>
          <a:xfrm>
            <a:off x="685800" y="1795046"/>
            <a:ext cx="7889789" cy="46198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/>
              <a:t>Register Your Business Name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Visit </a:t>
            </a:r>
            <a:r>
              <a:rPr lang="en-US" b="1" dirty="0">
                <a:hlinkClick r:id="rId3"/>
              </a:rPr>
              <a:t>cro.ie</a:t>
            </a:r>
            <a:r>
              <a:rPr lang="en-US" dirty="0"/>
              <a:t> to officially register your business name.</a:t>
            </a:r>
          </a:p>
          <a:p>
            <a:endParaRPr lang="en-US" dirty="0"/>
          </a:p>
          <a:p>
            <a:r>
              <a:rPr lang="en-US" b="1" dirty="0"/>
              <a:t>Establish Your Online Presence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Create a </a:t>
            </a:r>
            <a:r>
              <a:rPr lang="en-US" b="1" dirty="0"/>
              <a:t>website</a:t>
            </a:r>
            <a:r>
              <a:rPr lang="en-US" dirty="0"/>
              <a:t> and set up </a:t>
            </a:r>
            <a:r>
              <a:rPr lang="en-US" b="1" dirty="0"/>
              <a:t>social media accounts</a:t>
            </a:r>
            <a:r>
              <a:rPr lang="en-US" dirty="0"/>
              <a:t> for your business.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Register a </a:t>
            </a:r>
            <a:r>
              <a:rPr lang="en-US" b="1" dirty="0"/>
              <a:t>Google Business Profile</a:t>
            </a:r>
            <a:r>
              <a:rPr lang="en-US" dirty="0"/>
              <a:t> to improve visibility.</a:t>
            </a:r>
          </a:p>
          <a:p>
            <a:endParaRPr lang="en-US" dirty="0"/>
          </a:p>
          <a:p>
            <a:r>
              <a:rPr lang="en-US" b="1" dirty="0"/>
              <a:t>Open a Business Bank Account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Recommended: </a:t>
            </a:r>
            <a:r>
              <a:rPr lang="en-US" b="1" dirty="0" err="1"/>
              <a:t>Revolut</a:t>
            </a:r>
            <a:r>
              <a:rPr lang="en-US" b="1" dirty="0"/>
              <a:t> Business</a:t>
            </a:r>
            <a:r>
              <a:rPr lang="en-US" dirty="0"/>
              <a:t> (Contact me for a referral).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NOTE: you’ll need your CRO cert for active your account.</a:t>
            </a:r>
          </a:p>
          <a:p>
            <a:endParaRPr lang="en-US" dirty="0"/>
          </a:p>
          <a:p>
            <a:r>
              <a:rPr lang="en-US" b="1" dirty="0"/>
              <a:t>Register Your Business for Tax (TR1 Form Submission)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Complete </a:t>
            </a:r>
            <a:r>
              <a:rPr lang="en-US" b="1" dirty="0"/>
              <a:t>Part A</a:t>
            </a:r>
            <a:r>
              <a:rPr lang="en-US" dirty="0"/>
              <a:t> of the </a:t>
            </a:r>
            <a:r>
              <a:rPr lang="en-US" b="1" dirty="0"/>
              <a:t>TR1 Form</a:t>
            </a:r>
            <a:r>
              <a:rPr lang="en-US" dirty="0"/>
              <a:t> to register your business.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Submit the form via the </a:t>
            </a:r>
            <a:r>
              <a:rPr lang="en-US" b="1" dirty="0"/>
              <a:t>PAYE website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Someone will contact you and work with you to finish your application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608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B480F8-FD1E-186D-5355-806BD4D650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C92DF-59AF-FDAA-93E8-CC84CD9599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defRPr sz="10800" b="1">
                <a:solidFill>
                  <a:srgbClr val="FFFFFF"/>
                </a:solidFill>
              </a:defRPr>
            </a:pPr>
            <a:r>
              <a:rPr lang="en-US" dirty="0"/>
              <a:t>a</a:t>
            </a:r>
            <a:endParaRPr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16165B-CA22-17C4-B4D3-DA08CEB82D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4320" y="852979"/>
            <a:ext cx="8183880" cy="1277446"/>
          </a:xfrm>
        </p:spPr>
        <p:txBody>
          <a:bodyPr>
            <a:normAutofit fontScale="62500" lnSpcReduction="20000"/>
          </a:bodyPr>
          <a:lstStyle/>
          <a:p>
            <a:pPr>
              <a:defRPr sz="7200">
                <a:solidFill>
                  <a:srgbClr val="C8C8C8"/>
                </a:solidFill>
              </a:defRPr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Applying for Funding and Grants for Your Fencing Club</a:t>
            </a:r>
            <a:endParaRPr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Trapezoid 3">
            <a:extLst>
              <a:ext uri="{FF2B5EF4-FFF2-40B4-BE49-F238E27FC236}">
                <a16:creationId xmlns:a16="http://schemas.microsoft.com/office/drawing/2014/main" id="{9D036DF1-D689-202F-C878-66C59B623167}"/>
              </a:ext>
            </a:extLst>
          </p:cNvPr>
          <p:cNvSpPr/>
          <p:nvPr/>
        </p:nvSpPr>
        <p:spPr>
          <a:xfrm>
            <a:off x="0" y="-1"/>
            <a:ext cx="9144000" cy="767255"/>
          </a:xfrm>
          <a:prstGeom prst="trapezoid">
            <a:avLst/>
          </a:prstGeom>
          <a:solidFill>
            <a:srgbClr val="2C663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5" name="Trapezoid 4">
            <a:extLst>
              <a:ext uri="{FF2B5EF4-FFF2-40B4-BE49-F238E27FC236}">
                <a16:creationId xmlns:a16="http://schemas.microsoft.com/office/drawing/2014/main" id="{579D44BE-5F54-C7EA-8D5E-5654509DBA73}"/>
              </a:ext>
            </a:extLst>
          </p:cNvPr>
          <p:cNvSpPr/>
          <p:nvPr/>
        </p:nvSpPr>
        <p:spPr>
          <a:xfrm>
            <a:off x="0" y="6400800"/>
            <a:ext cx="9144000" cy="457200"/>
          </a:xfrm>
          <a:prstGeom prst="trapezoid">
            <a:avLst/>
          </a:prstGeom>
          <a:solidFill>
            <a:srgbClr val="2C663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Fencing Ireland 2025</a:t>
            </a:r>
          </a:p>
        </p:txBody>
      </p:sp>
      <p:pic>
        <p:nvPicPr>
          <p:cNvPr id="6" name="Picture 5" descr="FI-Logo-top-white.png">
            <a:extLst>
              <a:ext uri="{FF2B5EF4-FFF2-40B4-BE49-F238E27FC236}">
                <a16:creationId xmlns:a16="http://schemas.microsoft.com/office/drawing/2014/main" id="{6B6FE231-2A2B-4C2D-9AB7-5E8A043DD0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" y="91440"/>
            <a:ext cx="1828800" cy="52120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DAB2BC8-BBC5-31BB-7FC3-3D2942045491}"/>
              </a:ext>
            </a:extLst>
          </p:cNvPr>
          <p:cNvSpPr txBox="1"/>
          <p:nvPr/>
        </p:nvSpPr>
        <p:spPr>
          <a:xfrm>
            <a:off x="685801" y="2426003"/>
            <a:ext cx="7772400" cy="39703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Eligibility:</a:t>
            </a:r>
            <a:endParaRPr lang="en-US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You can only apply if your fencing club is already running.</a:t>
            </a:r>
          </a:p>
          <a:p>
            <a:pPr algn="l">
              <a:buFont typeface="+mj-lt"/>
              <a:buAutoNum type="arabicPeriod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Join Your Local Sports Partnership</a:t>
            </a:r>
            <a:endParaRPr lang="en-US" b="0" i="0" u="none" strike="noStrike" dirty="0">
              <a:solidFill>
                <a:srgbClr val="000000"/>
              </a:solidFill>
              <a:effectLst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Identify your local sports partnership.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Join and actively engage with them.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Obtain a </a:t>
            </a: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Local Sports Partnership Number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—this is required for local grant applications.</a:t>
            </a:r>
          </a:p>
          <a:p>
            <a:pPr algn="l">
              <a:buFont typeface="+mj-lt"/>
              <a:buAutoNum type="arabicPeriod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Stay Updated on Funding Opportunities</a:t>
            </a:r>
            <a:endParaRPr lang="en-US" b="0" i="0" u="none" strike="noStrike" dirty="0">
              <a:solidFill>
                <a:srgbClr val="000000"/>
              </a:solidFill>
              <a:effectLst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Your local sports partnership will send updates on available funding and grants.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Check newsletters from </a:t>
            </a: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Fencing Ireland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and </a:t>
            </a: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Sport Ireland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for grant announcements.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Follow social media channels regularly for funding opportunities.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857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1D098F-B9D7-5869-7D9D-FE03956C74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D8572-C940-A2B3-11C0-E4FCD6A43C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defRPr sz="10800" b="1">
                <a:solidFill>
                  <a:srgbClr val="FFFFFF"/>
                </a:solidFill>
              </a:defRPr>
            </a:pPr>
            <a:r>
              <a:rPr lang="en-US" dirty="0"/>
              <a:t>a</a:t>
            </a:r>
            <a:endParaRPr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275C7C-9838-8505-A8BA-66F873043D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4320" y="852979"/>
            <a:ext cx="8183880" cy="1277446"/>
          </a:xfrm>
        </p:spPr>
        <p:txBody>
          <a:bodyPr>
            <a:normAutofit fontScale="62500" lnSpcReduction="20000"/>
          </a:bodyPr>
          <a:lstStyle/>
          <a:p>
            <a:pPr>
              <a:defRPr sz="7200">
                <a:solidFill>
                  <a:srgbClr val="C8C8C8"/>
                </a:solidFill>
              </a:defRPr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Applying for Funding and Grants for Your Fencing Club</a:t>
            </a:r>
            <a:endParaRPr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Trapezoid 3">
            <a:extLst>
              <a:ext uri="{FF2B5EF4-FFF2-40B4-BE49-F238E27FC236}">
                <a16:creationId xmlns:a16="http://schemas.microsoft.com/office/drawing/2014/main" id="{EBA2BB00-8E03-C6C4-E05E-F77312168EAD}"/>
              </a:ext>
            </a:extLst>
          </p:cNvPr>
          <p:cNvSpPr/>
          <p:nvPr/>
        </p:nvSpPr>
        <p:spPr>
          <a:xfrm>
            <a:off x="0" y="-1"/>
            <a:ext cx="9144000" cy="767255"/>
          </a:xfrm>
          <a:prstGeom prst="trapezoid">
            <a:avLst/>
          </a:prstGeom>
          <a:solidFill>
            <a:srgbClr val="2C663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5" name="Trapezoid 4">
            <a:extLst>
              <a:ext uri="{FF2B5EF4-FFF2-40B4-BE49-F238E27FC236}">
                <a16:creationId xmlns:a16="http://schemas.microsoft.com/office/drawing/2014/main" id="{E21D7E97-B361-2849-74B3-A28D061FCA20}"/>
              </a:ext>
            </a:extLst>
          </p:cNvPr>
          <p:cNvSpPr/>
          <p:nvPr/>
        </p:nvSpPr>
        <p:spPr>
          <a:xfrm>
            <a:off x="0" y="6400800"/>
            <a:ext cx="9144000" cy="457200"/>
          </a:xfrm>
          <a:prstGeom prst="trapezoid">
            <a:avLst/>
          </a:prstGeom>
          <a:solidFill>
            <a:srgbClr val="2C663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Fencing Ireland 2025</a:t>
            </a:r>
          </a:p>
        </p:txBody>
      </p:sp>
      <p:pic>
        <p:nvPicPr>
          <p:cNvPr id="6" name="Picture 5" descr="FI-Logo-top-white.png">
            <a:extLst>
              <a:ext uri="{FF2B5EF4-FFF2-40B4-BE49-F238E27FC236}">
                <a16:creationId xmlns:a16="http://schemas.microsoft.com/office/drawing/2014/main" id="{BE5ED3A8-F9CA-0987-F407-172A13E52E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" y="91440"/>
            <a:ext cx="1828800" cy="52120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4C73910-04D8-6183-D24C-810EB6BD24E0}"/>
              </a:ext>
            </a:extLst>
          </p:cNvPr>
          <p:cNvSpPr txBox="1"/>
          <p:nvPr/>
        </p:nvSpPr>
        <p:spPr>
          <a:xfrm>
            <a:off x="685801" y="2149009"/>
            <a:ext cx="7772400" cy="452431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Some Useful Links</a:t>
            </a:r>
          </a:p>
          <a:p>
            <a:pPr algn="l"/>
            <a:r>
              <a:rPr lang="en-US" b="0" i="0" u="none" strike="noStrike" dirty="0">
                <a:solidFill>
                  <a:srgbClr val="000000"/>
                </a:solidFill>
                <a:effectLst/>
                <a:hlinkClick r:id="rId3"/>
              </a:rPr>
              <a:t>https://www.sportscapitalprogramme.ie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 </a:t>
            </a:r>
          </a:p>
          <a:p>
            <a:pPr algn="l"/>
            <a:endParaRPr lang="en-US" dirty="0">
              <a:solidFill>
                <a:srgbClr val="000000"/>
              </a:solidFill>
            </a:endParaRPr>
          </a:p>
          <a:p>
            <a:pPr algn="l"/>
            <a:r>
              <a:rPr lang="en-US" b="0" i="0" u="none" strike="noStrike" dirty="0">
                <a:solidFill>
                  <a:srgbClr val="000000"/>
                </a:solidFill>
                <a:effectLst/>
                <a:hlinkClick r:id="rId4"/>
              </a:rPr>
              <a:t>https://www.sportireland.ie/participation/local-sports-partnerships</a:t>
            </a:r>
            <a:endParaRPr lang="en-US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endParaRPr lang="en-US" dirty="0">
              <a:solidFill>
                <a:srgbClr val="000000"/>
              </a:solidFill>
            </a:endParaRPr>
          </a:p>
          <a:p>
            <a:pPr algn="l"/>
            <a:r>
              <a:rPr lang="en-US" b="0" i="0" u="none" strike="noStrike" dirty="0">
                <a:solidFill>
                  <a:srgbClr val="000000"/>
                </a:solidFill>
                <a:effectLst/>
                <a:hlinkClick r:id="rId5"/>
              </a:rPr>
              <a:t>https://www.texacosupportforsport.com/competition-ended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 </a:t>
            </a:r>
          </a:p>
          <a:p>
            <a:pPr algn="l"/>
            <a:endParaRPr lang="en-US" dirty="0">
              <a:solidFill>
                <a:srgbClr val="000000"/>
              </a:solidFill>
            </a:endParaRPr>
          </a:p>
          <a:p>
            <a:pPr algn="l"/>
            <a:r>
              <a:rPr lang="en-US" b="0" i="0" u="none" strike="noStrike" dirty="0">
                <a:solidFill>
                  <a:srgbClr val="000000"/>
                </a:solidFill>
                <a:effectLst/>
                <a:hlinkClick r:id="rId6"/>
              </a:rPr>
              <a:t>https://www.fencingireland.net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 </a:t>
            </a:r>
          </a:p>
          <a:p>
            <a:pPr algn="l"/>
            <a:endParaRPr lang="en-US" dirty="0">
              <a:solidFill>
                <a:srgbClr val="000000"/>
              </a:solidFill>
            </a:endParaRPr>
          </a:p>
          <a:p>
            <a:pPr algn="l"/>
            <a:r>
              <a:rPr lang="en-US" b="0" i="0" u="none" strike="noStrike" dirty="0">
                <a:solidFill>
                  <a:srgbClr val="000000"/>
                </a:solidFill>
                <a:effectLst/>
                <a:hlinkClick r:id="rId7"/>
              </a:rPr>
              <a:t>https://www.sportireland.ie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 </a:t>
            </a:r>
          </a:p>
          <a:p>
            <a:pPr algn="l"/>
            <a:endParaRPr lang="en-US" dirty="0">
              <a:solidFill>
                <a:srgbClr val="000000"/>
              </a:solidFill>
            </a:endParaRPr>
          </a:p>
          <a:p>
            <a:pPr algn="l"/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Prepare Suitable Projects</a:t>
            </a:r>
            <a:endParaRPr lang="en-US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Have well-planned projects that align with grant requirements.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If necessary, create new projects based on the available grants.</a:t>
            </a:r>
          </a:p>
          <a:p>
            <a:pPr algn="l"/>
            <a:endParaRPr lang="en-US" b="0" i="0" u="none" strike="noStrike" dirty="0">
              <a:solidFill>
                <a:srgbClr val="000000"/>
              </a:solidFill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853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7F7A26-CC8B-D895-B073-774EF4116C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80FD6-8A88-B36E-3D7A-221F84C06A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defRPr sz="10800" b="1">
                <a:solidFill>
                  <a:srgbClr val="FFFFFF"/>
                </a:solidFill>
              </a:defRPr>
            </a:pPr>
            <a:r>
              <a:rPr lang="en-US" dirty="0"/>
              <a:t>a</a:t>
            </a:r>
            <a:endParaRPr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BE1A37-6391-5FB6-8CEA-F383C75911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4320" y="852979"/>
            <a:ext cx="8183880" cy="1277446"/>
          </a:xfrm>
        </p:spPr>
        <p:txBody>
          <a:bodyPr>
            <a:normAutofit/>
          </a:bodyPr>
          <a:lstStyle/>
          <a:p>
            <a:pPr>
              <a:defRPr sz="7200">
                <a:solidFill>
                  <a:srgbClr val="C8C8C8"/>
                </a:solidFill>
              </a:defRPr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Questions?</a:t>
            </a:r>
            <a:endParaRPr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Trapezoid 3">
            <a:extLst>
              <a:ext uri="{FF2B5EF4-FFF2-40B4-BE49-F238E27FC236}">
                <a16:creationId xmlns:a16="http://schemas.microsoft.com/office/drawing/2014/main" id="{5B0AC8CE-52EC-C4B9-1E18-AEBABAC85FDB}"/>
              </a:ext>
            </a:extLst>
          </p:cNvPr>
          <p:cNvSpPr/>
          <p:nvPr/>
        </p:nvSpPr>
        <p:spPr>
          <a:xfrm>
            <a:off x="0" y="-1"/>
            <a:ext cx="9144000" cy="767255"/>
          </a:xfrm>
          <a:prstGeom prst="trapezoid">
            <a:avLst/>
          </a:prstGeom>
          <a:solidFill>
            <a:srgbClr val="2C663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5" name="Trapezoid 4">
            <a:extLst>
              <a:ext uri="{FF2B5EF4-FFF2-40B4-BE49-F238E27FC236}">
                <a16:creationId xmlns:a16="http://schemas.microsoft.com/office/drawing/2014/main" id="{EEA140E9-919B-097E-553D-79A798F97200}"/>
              </a:ext>
            </a:extLst>
          </p:cNvPr>
          <p:cNvSpPr/>
          <p:nvPr/>
        </p:nvSpPr>
        <p:spPr>
          <a:xfrm>
            <a:off x="0" y="6400800"/>
            <a:ext cx="9144000" cy="457200"/>
          </a:xfrm>
          <a:prstGeom prst="trapezoid">
            <a:avLst/>
          </a:prstGeom>
          <a:solidFill>
            <a:srgbClr val="2C663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Fencing Ireland 2025</a:t>
            </a:r>
            <a:endParaRPr dirty="0"/>
          </a:p>
        </p:txBody>
      </p:sp>
      <p:pic>
        <p:nvPicPr>
          <p:cNvPr id="6" name="Picture 5" descr="FI-Logo-top-white.png">
            <a:extLst>
              <a:ext uri="{FF2B5EF4-FFF2-40B4-BE49-F238E27FC236}">
                <a16:creationId xmlns:a16="http://schemas.microsoft.com/office/drawing/2014/main" id="{A231F61F-C078-C301-D749-FD68E8B410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" y="91440"/>
            <a:ext cx="1828800" cy="52120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96A31D7-AED5-2647-8F4F-0783A3096AE2}"/>
              </a:ext>
            </a:extLst>
          </p:cNvPr>
          <p:cNvSpPr txBox="1"/>
          <p:nvPr/>
        </p:nvSpPr>
        <p:spPr>
          <a:xfrm>
            <a:off x="685801" y="3672503"/>
            <a:ext cx="7772400" cy="14773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Meng Wang</a:t>
            </a:r>
          </a:p>
          <a:p>
            <a:pPr algn="ctr"/>
            <a:endParaRPr lang="en-US" b="1" dirty="0">
              <a:solidFill>
                <a:srgbClr val="000000"/>
              </a:solidFill>
            </a:endParaRPr>
          </a:p>
          <a:p>
            <a:pPr algn="ctr"/>
            <a:r>
              <a:rPr lang="en-US" b="0" i="0" u="none" strike="noStrike" dirty="0">
                <a:solidFill>
                  <a:srgbClr val="000000"/>
                </a:solidFill>
                <a:effectLst/>
                <a:hlinkClick r:id="rId3"/>
              </a:rPr>
              <a:t>mwang@fencingireland.net</a:t>
            </a: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 </a:t>
            </a:r>
            <a:endParaRPr lang="en-US" b="0" i="0" u="none" strike="noStrike" dirty="0">
              <a:solidFill>
                <a:srgbClr val="000000"/>
              </a:solidFill>
              <a:effectLst/>
            </a:endParaRPr>
          </a:p>
          <a:p>
            <a:pPr algn="ctr"/>
            <a:endParaRPr lang="en-US" b="0" i="0" u="none" strike="noStrike" dirty="0">
              <a:solidFill>
                <a:srgbClr val="000000"/>
              </a:solidFill>
              <a:effectLst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602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C128594F75D14B86590D20152E056F" ma:contentTypeVersion="4" ma:contentTypeDescription="Create a new document." ma:contentTypeScope="" ma:versionID="e3d5ea01c746aa7167a766a348036f41">
  <xsd:schema xmlns:xsd="http://www.w3.org/2001/XMLSchema" xmlns:xs="http://www.w3.org/2001/XMLSchema" xmlns:p="http://schemas.microsoft.com/office/2006/metadata/properties" xmlns:ns2="50739ae7-50ef-42c5-afe9-7d63ca8fe648" targetNamespace="http://schemas.microsoft.com/office/2006/metadata/properties" ma:root="true" ma:fieldsID="b9b3fa3e350bc7b45d8e581aa53e4561" ns2:_="">
    <xsd:import namespace="50739ae7-50ef-42c5-afe9-7d63ca8fe6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739ae7-50ef-42c5-afe9-7d63ca8fe6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388D5DA-5B2C-4F1A-B776-91325D742719}"/>
</file>

<file path=customXml/itemProps2.xml><?xml version="1.0" encoding="utf-8"?>
<ds:datastoreItem xmlns:ds="http://schemas.openxmlformats.org/officeDocument/2006/customXml" ds:itemID="{9CEF7681-ABD7-4EE5-BDF9-8E9D9A46488E}"/>
</file>

<file path=customXml/itemProps3.xml><?xml version="1.0" encoding="utf-8"?>
<ds:datastoreItem xmlns:ds="http://schemas.openxmlformats.org/officeDocument/2006/customXml" ds:itemID="{D7303E0B-204E-44EC-A2B7-49EC165DA06B}"/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327</Words>
  <Application>Microsoft Macintosh PowerPoint</Application>
  <PresentationFormat>On-screen Show (4:3)</PresentationFormat>
  <Paragraphs>58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-webkit-standard</vt:lpstr>
      <vt:lpstr>Arial</vt:lpstr>
      <vt:lpstr>Calibri</vt:lpstr>
      <vt:lpstr>Office Theme</vt:lpstr>
      <vt:lpstr>a</vt:lpstr>
      <vt:lpstr>a</vt:lpstr>
      <vt:lpstr>a</vt:lpstr>
      <vt:lpstr>a</vt:lpstr>
      <vt:lpstr>a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office user</cp:lastModifiedBy>
  <cp:revision>2</cp:revision>
  <dcterms:created xsi:type="dcterms:W3CDTF">2013-01-27T09:14:16Z</dcterms:created>
  <dcterms:modified xsi:type="dcterms:W3CDTF">2025-02-12T17:04:10Z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0x01010095C128594F75D14B86590D20152E056F</vt:lpwstr>
  </property>
  <property fmtid="{D5CDD505-2E9C-101B-9397-08002B2CF9AE}" pid="3" name="xd_ProgID">
    <vt:lpwstr/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TemplateUrl">
    <vt:lpwstr/>
  </property>
  <property fmtid="{D5CDD505-2E9C-101B-9397-08002B2CF9AE}" pid="7" name="ComplianceAssetId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  <property fmtid="{D5CDD505-2E9C-101B-9397-08002B2CF9AE}" pid="10" name="xd_Signature">
    <vt:bool>false</vt:bool>
  </property>
</Properties>
</file>